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9" r:id="rId3"/>
    <p:sldId id="261" r:id="rId4"/>
    <p:sldId id="258" r:id="rId5"/>
    <p:sldId id="272" r:id="rId6"/>
    <p:sldId id="257" r:id="rId7"/>
    <p:sldId id="260" r:id="rId8"/>
    <p:sldId id="274" r:id="rId9"/>
    <p:sldId id="264" r:id="rId10"/>
    <p:sldId id="265" r:id="rId11"/>
    <p:sldId id="267" r:id="rId12"/>
    <p:sldId id="275" r:id="rId13"/>
    <p:sldId id="271" r:id="rId14"/>
    <p:sldId id="278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56" autoAdjust="0"/>
    <p:restoredTop sz="94660"/>
  </p:normalViewPr>
  <p:slideViewPr>
    <p:cSldViewPr>
      <p:cViewPr varScale="1">
        <p:scale>
          <a:sx n="83" d="100"/>
          <a:sy n="83" d="100"/>
        </p:scale>
        <p:origin x="-14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97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38798-C0CB-475D-83CF-4DC36F047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BBFE7-CC1F-4927-A491-1EAC3FF252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07E54-BD64-4C80-A0FD-C35EC6ABFC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24522-FED1-40AE-8FBD-86A35D736F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2DD2A-7AE9-4B24-893C-1A271506C6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7BA1D8-2025-4FFD-8842-361BDFF07E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D329C-20D5-4E14-B2BB-FA1A76C976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E9B86-BD03-46AD-8F0F-FAA2E9A780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3F651-D114-40E2-A7BA-BA8F308031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8B371-C00F-44C9-A3D7-B7E08C566C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2F3D-4313-4F2F-96EE-696E4C6127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/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39B7B906-DAE6-4A87-A7CC-2CD94AD3E1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46338" y="1268413"/>
            <a:ext cx="6697662" cy="2209800"/>
          </a:xfrm>
        </p:spPr>
        <p:txBody>
          <a:bodyPr/>
          <a:lstStyle/>
          <a:p>
            <a:pPr algn="ctr" eaLnBrk="1" hangingPunct="1"/>
            <a:r>
              <a:rPr lang="ru-RU" altLang="ru-RU" b="1" smtClean="0">
                <a:solidFill>
                  <a:schemeClr val="accent2"/>
                </a:solidFill>
              </a:rPr>
              <a:t>О школьной медиации за 5 минут…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accent2"/>
                </a:solidFill>
              </a:rPr>
              <a:t>Специально для родителей и обучающихся</a:t>
            </a:r>
          </a:p>
          <a:p>
            <a:pPr eaLnBrk="1" hangingPunct="1"/>
            <a:endParaRPr lang="ru-RU" altLang="ru-RU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260350"/>
            <a:ext cx="5699125" cy="1143000"/>
          </a:xfrm>
        </p:spPr>
        <p:txBody>
          <a:bodyPr/>
          <a:lstStyle/>
          <a:p>
            <a:pPr algn="ctr" eaLnBrk="1" hangingPunct="1"/>
            <a:r>
              <a:rPr lang="ru-RU" altLang="ru-RU" sz="3800" b="1" smtClean="0"/>
              <a:t>Что важно знать…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532812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При проведении медиации в школе</a:t>
            </a:r>
            <a:r>
              <a:rPr lang="ru-RU" altLang="ru-RU" sz="2000" smtClean="0"/>
              <a:t> соблюдаются положения Федерального закона № 193-ФЗ (медиатор будет беспристрастным, нейтральным, не будет и не вправе обвинять, наказывать, придавать огласке, навязывать свое мнение)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Медиация в школе</a:t>
            </a:r>
            <a:r>
              <a:rPr lang="ru-RU" altLang="ru-RU" sz="2000" smtClean="0"/>
              <a:t> будет с добровольного согласия ребенка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Медиацию в школе</a:t>
            </a:r>
            <a:r>
              <a:rPr lang="ru-RU" altLang="ru-RU" sz="2000" smtClean="0"/>
              <a:t> проводит педагог, владеющий технологией и основам  медиации, знающий особенности возрастного развития детей, возрастную психологию, тот, на кого возложена ответственность за жизнь и здоровье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Медиация в школе</a:t>
            </a:r>
            <a:r>
              <a:rPr lang="ru-RU" altLang="ru-RU" sz="2000" smtClean="0"/>
              <a:t> – это переговоры, беседа, не являющаяся психологическим консультированием и не требующая от родителей и детей письменного согласия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Медиация в школе</a:t>
            </a:r>
            <a:r>
              <a:rPr lang="ru-RU" altLang="ru-RU" sz="2000" smtClean="0"/>
              <a:t> проводится  с соблюдением принципа конфиденциальности. Все, сказанное останется тайной, медиатор не вправе разглашать информацию, направлять её куда-либо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u="sng" smtClean="0"/>
              <a:t>Школьная медиация</a:t>
            </a:r>
            <a:r>
              <a:rPr lang="ru-RU" altLang="ru-RU" sz="2000" smtClean="0"/>
              <a:t> поможет также родителям и учителям если у них  появятся претензии друг к другу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6838" y="188913"/>
            <a:ext cx="7777162" cy="1412875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/>
              <a:t>Правовое обоснование </a:t>
            </a:r>
            <a:br>
              <a:rPr lang="ru-RU" altLang="ru-RU" sz="3200" b="1" smtClean="0"/>
            </a:br>
            <a:r>
              <a:rPr lang="ru-RU" altLang="ru-RU" sz="3200" b="1" smtClean="0"/>
              <a:t>деятельности службы медиации в школе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916113"/>
            <a:ext cx="7304087" cy="352901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dirty="0" smtClean="0"/>
              <a:t>Приказ директора школы о создании Службы школьной медиации </a:t>
            </a:r>
          </a:p>
          <a:p>
            <a:pPr eaLnBrk="1" hangingPunct="1">
              <a:defRPr/>
            </a:pPr>
            <a:r>
              <a:rPr lang="ru-RU" altLang="ru-RU" dirty="0" smtClean="0"/>
              <a:t>Положение о Службе школьной медиации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altLang="ru-RU" dirty="0" smtClean="0"/>
              <a:t>	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altLang="ru-RU" dirty="0" smtClean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260350"/>
            <a:ext cx="5688012" cy="981075"/>
          </a:xfrm>
        </p:spPr>
        <p:txBody>
          <a:bodyPr/>
          <a:lstStyle/>
          <a:p>
            <a:pPr algn="ctr" eaLnBrk="1" hangingPunct="1"/>
            <a:r>
              <a:rPr lang="ru-RU" altLang="ru-RU" sz="2800" b="1" smtClean="0"/>
              <a:t>Нормативно-правовые акты </a:t>
            </a:r>
            <a:br>
              <a:rPr lang="ru-RU" altLang="ru-RU" sz="2800" b="1" smtClean="0"/>
            </a:br>
            <a:r>
              <a:rPr lang="ru-RU" altLang="ru-RU" sz="2800" b="1" smtClean="0"/>
              <a:t>федерального уровня…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8280400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Федеральный закон от 24 июля 1998 г. N 124-ФЗ «Об основных гарантиях прав ребенка в Российской Федерации».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Федеральный закон от 27 июля 2010 г. N 193-ФЗ «Об альтернативной процедуре урегулирования споров с участием посредника (процедуре медиации)»;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Федеральный закон от 29 декабря 2012 г. N 273-ФЗ «Об образовании в Российской Федерации</a:t>
            </a:r>
            <a:r>
              <a:rPr lang="ru-RU" altLang="ru-RU" sz="2000" b="1" smtClean="0"/>
              <a:t>» (</a:t>
            </a:r>
            <a:r>
              <a:rPr lang="ru-RU" altLang="ru-RU" sz="2000" smtClean="0"/>
              <a:t>ст.27 п.2);</a:t>
            </a:r>
            <a:r>
              <a:rPr lang="ru-RU" altLang="ru-RU" sz="2000" b="1" smtClean="0"/>
              <a:t> </a:t>
            </a: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Концепция  развития сети служб медиации в целях реализации восстановительного правосудия в отношении детей, в том числе совершивших общественно опасные деяния, но не достигших возраста, с которого наступает уголовная ответственность в Российской Федерации (утв. расп. Правительства РФ от 30 июля 2014 г. № 1430-р);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- Методические рекомендации по организации служб школьной медиации в образовательных организациях (письмо Министерства образования и науки РФ от 28 апреля 2020 г. № ДГ-375/07);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endParaRPr lang="ru-RU" altLang="ru-RU" sz="1800" smtClean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333375"/>
            <a:ext cx="6059488" cy="1143000"/>
          </a:xfrm>
        </p:spPr>
        <p:txBody>
          <a:bodyPr/>
          <a:lstStyle/>
          <a:p>
            <a:pPr algn="ctr" eaLnBrk="1" hangingPunct="1"/>
            <a:r>
              <a:rPr lang="ru-RU" altLang="ru-RU" sz="3200" b="1" smtClean="0"/>
              <a:t>Медиаторами  могут стать </a:t>
            </a:r>
            <a:br>
              <a:rPr lang="ru-RU" altLang="ru-RU" sz="3200" b="1" smtClean="0"/>
            </a:br>
            <a:r>
              <a:rPr lang="ru-RU" altLang="ru-RU" sz="3200" b="1" smtClean="0"/>
              <a:t>сами школьники…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989138"/>
            <a:ext cx="7920037" cy="3384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Школьники могут стать членами службы и помогать взрослым медиаторам (рассказывать сверстникам о службе и мирных путях выхода из сложных ситуаций)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9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По желанию школьников и согласия их  родителей они могут принять участие в медиации (примирительной встрече) в качестве медиатора «ровесник-ровеснику», при условии  обучения навыкам медиации и согласия спорящих сторон </a:t>
            </a:r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47664" y="1916832"/>
            <a:ext cx="655272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+mn-cs"/>
              </a:rPr>
              <a:t>СПАСИБО</a:t>
            </a:r>
          </a:p>
          <a:p>
            <a:pPr algn="ctr" eaLnBrk="1" hangingPunct="1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+mn-cs"/>
              </a:rPr>
              <a:t> ЗА ВНИМАНИЕ!</a:t>
            </a: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77813"/>
            <a:ext cx="5400675" cy="774700"/>
          </a:xfrm>
        </p:spPr>
        <p:txBody>
          <a:bodyPr/>
          <a:lstStyle/>
          <a:p>
            <a:pPr algn="ctr" eaLnBrk="1" hangingPunct="1"/>
            <a:r>
              <a:rPr lang="ru-RU" altLang="ru-RU" b="1" smtClean="0"/>
              <a:t>Что нужно знать…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066087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Конфликты – неизбежность пребывания в обществе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Конфликты – кризис, который дает толчок к развитию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Конфликты не всегда разрушительны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Конфликты- серьезные разногласия и противоречия, во время которых мы испытываем ко второй стороне крайне неприятные эмоции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Конфликты разрешимы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88913"/>
            <a:ext cx="6769100" cy="1143000"/>
          </a:xfrm>
        </p:spPr>
        <p:txBody>
          <a:bodyPr/>
          <a:lstStyle/>
          <a:p>
            <a:pPr algn="ctr" eaLnBrk="1" hangingPunct="1"/>
            <a:r>
              <a:rPr lang="ru-RU" altLang="ru-RU" b="1" smtClean="0"/>
              <a:t>К чему стремится школа…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388350" cy="431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 поиску новых эффективных способов снижения негативного влияния социума на наших детей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 формированию новой системы работы с нашими детьми по предотвращению негативных проявлений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 снижению риска возникновения конфликтов, быстрой помощи в случае трудных ситуаций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mtClean="0"/>
              <a:t>К созданию БЕЗОПАСНОЙ СРЕДЫ для наших детей</a:t>
            </a: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77813"/>
            <a:ext cx="6202362" cy="1143000"/>
          </a:xfrm>
        </p:spPr>
        <p:txBody>
          <a:bodyPr/>
          <a:lstStyle/>
          <a:p>
            <a:pPr algn="ctr" eaLnBrk="1" hangingPunct="1"/>
            <a:r>
              <a:rPr lang="ru-RU" altLang="ru-RU" b="1" smtClean="0"/>
              <a:t>Медиация и медиатор…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00200"/>
            <a:ext cx="8459787" cy="4421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b="1" smtClean="0"/>
              <a:t>Медиация</a:t>
            </a:r>
            <a:r>
              <a:rPr lang="ru-RU" altLang="ru-RU" smtClean="0"/>
              <a:t> - переговоры с целью урегулирования конфликтных, спорных, сложных ситуаций в интересах каждого с участием </a:t>
            </a:r>
            <a:r>
              <a:rPr lang="ru-RU" altLang="ru-RU" u="sng" smtClean="0"/>
              <a:t>нейтрального</a:t>
            </a:r>
            <a:r>
              <a:rPr lang="ru-RU" altLang="ru-RU" smtClean="0"/>
              <a:t> третьего лица (медиатора)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smtClean="0"/>
              <a:t>Медиатор</a:t>
            </a:r>
            <a:r>
              <a:rPr lang="ru-RU" altLang="ru-RU" smtClean="0"/>
              <a:t> – нейтральная, беспристрастная, независимая третья сторона, способствующая конфликтующим в поиске взаимоудовлетворяющего решения и достижению договоренности о будущих отношениях</a:t>
            </a:r>
          </a:p>
          <a:p>
            <a:pPr eaLnBrk="1" hangingPunct="1">
              <a:lnSpc>
                <a:spcPct val="90000"/>
              </a:lnSpc>
            </a:pPr>
            <a:endParaRPr lang="ru-RU" altLang="ru-RU" sz="3200" smtClean="0"/>
          </a:p>
          <a:p>
            <a:pPr eaLnBrk="1" hangingPunct="1">
              <a:lnSpc>
                <a:spcPct val="90000"/>
              </a:lnSpc>
            </a:pPr>
            <a:endParaRPr lang="ru-RU" altLang="ru-RU" sz="3200" smtClean="0"/>
          </a:p>
          <a:p>
            <a:pPr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277813"/>
            <a:ext cx="6491287" cy="1143000"/>
          </a:xfrm>
        </p:spPr>
        <p:txBody>
          <a:bodyPr/>
          <a:lstStyle/>
          <a:p>
            <a:pPr algn="ctr" eaLnBrk="1" hangingPunct="1"/>
            <a:r>
              <a:rPr lang="ru-RU" altLang="ru-RU" sz="3800" b="1" smtClean="0"/>
              <a:t>Школьная медиация и медиатор в школе…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316912" cy="431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b="1" smtClean="0"/>
              <a:t>Технология школьной медиации </a:t>
            </a:r>
            <a:r>
              <a:rPr lang="ru-RU" altLang="ru-RU" sz="2000" smtClean="0"/>
              <a:t>-  новый подход к разрешению и предотвращению сложных, спорных  (конфликтных) ситуаций между участниками образовательного процесса (учителями, обучающимися, их родителями) </a:t>
            </a:r>
            <a:r>
              <a:rPr lang="ru-RU" altLang="ru-RU" sz="2000" b="1" smtClean="0"/>
              <a:t>в интересах каждой из сторон </a:t>
            </a:r>
            <a:r>
              <a:rPr lang="ru-RU" altLang="ru-RU" sz="2000" smtClean="0"/>
              <a:t>в сфере образования (в школе), с учетом особенностей конфликтов между участниками образовательного процесса, требований законодательства сферы образования, особенностей работы с несовершеннолетними медиантами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8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b="1" smtClean="0"/>
              <a:t>Педагог, выполняющий функции медиатора</a:t>
            </a:r>
            <a:r>
              <a:rPr lang="ru-RU" altLang="ru-RU" sz="2000" smtClean="0"/>
              <a:t> – педагог,</a:t>
            </a:r>
            <a:r>
              <a:rPr lang="ru-RU" altLang="ru-RU" sz="2400" smtClean="0"/>
              <a:t> </a:t>
            </a:r>
            <a:r>
              <a:rPr lang="ru-RU" altLang="ru-RU" sz="2000" smtClean="0"/>
              <a:t>специально обучившийся новой технологии урегулирования конфликтов (споров), который </a:t>
            </a:r>
            <a:r>
              <a:rPr lang="ru-RU" altLang="ru-RU" sz="2000" b="1" smtClean="0"/>
              <a:t>помогает сторонам</a:t>
            </a:r>
            <a:r>
              <a:rPr lang="ru-RU" altLang="ru-RU" sz="2000" smtClean="0"/>
              <a:t>  (и детям, и взрослым) </a:t>
            </a:r>
            <a:r>
              <a:rPr lang="ru-RU" altLang="ru-RU" sz="2000" b="1" smtClean="0"/>
              <a:t>договориться</a:t>
            </a:r>
            <a:r>
              <a:rPr lang="ru-RU" altLang="ru-RU" sz="2000" smtClean="0"/>
              <a:t> о том, как разрешить любой конфликт в интересах обоих сторон, быстро, конфиденциально. </a:t>
            </a: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endParaRPr lang="ru-RU" altLang="ru-RU" sz="2000" smtClean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88913"/>
            <a:ext cx="5976937" cy="1143000"/>
          </a:xfrm>
        </p:spPr>
        <p:txBody>
          <a:bodyPr/>
          <a:lstStyle/>
          <a:p>
            <a:pPr algn="ctr" eaLnBrk="1" hangingPunct="1"/>
            <a:r>
              <a:rPr lang="ru-RU" altLang="ru-RU" sz="3800" b="1" smtClean="0"/>
              <a:t>Что даст медиация школьникам…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37525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Детской проблеме поможет </a:t>
            </a:r>
            <a:r>
              <a:rPr lang="ru-RU" altLang="ru-RU" sz="2200" b="1" smtClean="0"/>
              <a:t>специально обучившийся человек</a:t>
            </a:r>
            <a:r>
              <a:rPr lang="ru-RU" altLang="ru-RU" sz="2200" smtClean="0"/>
              <a:t> (медиатор), только по желанию и с согласия ребенка;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Дети, опасающиеся огласки (позора, насмешек), получают помощь медиатора строго </a:t>
            </a:r>
            <a:r>
              <a:rPr lang="ru-RU" altLang="ru-RU" sz="2200" b="1" smtClean="0"/>
              <a:t>конфиденциально;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800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Ребенка, обратившегося к медиатору,  </a:t>
            </a:r>
            <a:r>
              <a:rPr lang="ru-RU" altLang="ru-RU" sz="2200" b="1" smtClean="0"/>
              <a:t>не поставят на учет</a:t>
            </a:r>
            <a:r>
              <a:rPr lang="ru-RU" altLang="ru-RU" sz="2200" smtClean="0"/>
              <a:t>, только помогут;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Медиатор не будет и не вправе </a:t>
            </a:r>
            <a:r>
              <a:rPr lang="ru-RU" altLang="ru-RU" sz="2200" b="1" smtClean="0"/>
              <a:t>ни </a:t>
            </a:r>
            <a:r>
              <a:rPr lang="ru-RU" altLang="ru-RU" sz="2200" smtClean="0"/>
              <a:t>обвинять, </a:t>
            </a:r>
            <a:r>
              <a:rPr lang="ru-RU" altLang="ru-RU" sz="2200" b="1" smtClean="0"/>
              <a:t>ни </a:t>
            </a:r>
            <a:r>
              <a:rPr lang="ru-RU" altLang="ru-RU" sz="2200" smtClean="0"/>
              <a:t>осуждать, </a:t>
            </a:r>
            <a:r>
              <a:rPr lang="ru-RU" altLang="ru-RU" sz="2200" b="1" smtClean="0"/>
              <a:t>ни</a:t>
            </a:r>
            <a:r>
              <a:rPr lang="ru-RU" altLang="ru-RU" sz="2200" smtClean="0"/>
              <a:t> наказывать, </a:t>
            </a:r>
            <a:r>
              <a:rPr lang="ru-RU" altLang="ru-RU" sz="2200" b="1" smtClean="0"/>
              <a:t>ни</a:t>
            </a:r>
            <a:r>
              <a:rPr lang="ru-RU" altLang="ru-RU" sz="2200" smtClean="0"/>
              <a:t> заставлять примириться;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Дети с помощью медиатора научатся договариваться, цивилизованно самостоятельно </a:t>
            </a:r>
            <a:r>
              <a:rPr lang="ru-RU" altLang="ru-RU" sz="2200" b="1" smtClean="0"/>
              <a:t>защищать себя и свои права</a:t>
            </a:r>
            <a:r>
              <a:rPr lang="ru-RU" altLang="ru-RU" sz="2200" smtClean="0"/>
              <a:t> даже в конфликте со взрослым </a:t>
            </a:r>
          </a:p>
          <a:p>
            <a:pPr eaLnBrk="1" hangingPunct="1">
              <a:lnSpc>
                <a:spcPct val="80000"/>
              </a:lnSpc>
            </a:pPr>
            <a:endParaRPr lang="ru-RU" altLang="ru-RU" sz="1800" smtClean="0"/>
          </a:p>
          <a:p>
            <a:pPr eaLnBrk="1" hangingPunct="1">
              <a:lnSpc>
                <a:spcPct val="80000"/>
              </a:lnSpc>
            </a:pPr>
            <a:endParaRPr lang="ru-RU" altLang="ru-RU" sz="180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title"/>
          </p:nvPr>
        </p:nvSpPr>
        <p:spPr>
          <a:xfrm>
            <a:off x="2484438" y="188913"/>
            <a:ext cx="5986462" cy="1143000"/>
          </a:xfrm>
        </p:spPr>
        <p:txBody>
          <a:bodyPr/>
          <a:lstStyle/>
          <a:p>
            <a:pPr algn="ctr" eaLnBrk="1" hangingPunct="1"/>
            <a:r>
              <a:rPr lang="ru-RU" altLang="ru-RU" sz="3800" b="1" smtClean="0"/>
              <a:t>Что важно  </a:t>
            </a:r>
            <a:r>
              <a:rPr lang="ru-RU" altLang="ru-RU" sz="3800" b="1" u="sng" smtClean="0"/>
              <a:t>для ребенка</a:t>
            </a:r>
            <a:r>
              <a:rPr lang="ru-RU" altLang="ru-RU" sz="3800" b="1" smtClean="0"/>
              <a:t> …</a:t>
            </a:r>
          </a:p>
        </p:txBody>
      </p:sp>
      <p:sp>
        <p:nvSpPr>
          <p:cNvPr id="921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8050212" cy="42497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Проблема решается быстро (чаще за 1 беседу), не усугубляется, ребенок не страдает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Ребенок вправе в любое время прервать беседу и уйти (или обратиться к директору и т.д.)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Нет огласки, репутация ребенка в детском коллективе, его самооценка не страдают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Медиатор не принимает ничью сторону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smtClean="0"/>
              <a:t>Медиатор не устраивает разбирательств, наказаний, не осуждает, не принуждает мириться, </a:t>
            </a:r>
            <a:r>
              <a:rPr lang="ru-RU" altLang="ru-RU" sz="2200" b="1" smtClean="0"/>
              <a:t>помогает понять друг друга и договориться</a:t>
            </a:r>
            <a:r>
              <a:rPr lang="ru-RU" altLang="ru-RU" sz="2200" smtClean="0"/>
              <a:t>, как возместить нанесенный вред и избежать повторения ситуации в будущем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 b="1" smtClean="0"/>
              <a:t>После медиации дети не испытывают желания отомстить, каждый сохранил достоинство и чувствует себя  уверенно и в безопасности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b="1" smtClean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60350"/>
            <a:ext cx="6191250" cy="908050"/>
          </a:xfrm>
        </p:spPr>
        <p:txBody>
          <a:bodyPr/>
          <a:lstStyle/>
          <a:p>
            <a:pPr algn="ctr" eaLnBrk="1" hangingPunct="1"/>
            <a:r>
              <a:rPr lang="ru-RU" altLang="ru-RU" sz="3800" b="1" smtClean="0"/>
              <a:t>Что важно </a:t>
            </a:r>
            <a:r>
              <a:rPr lang="ru-RU" altLang="ru-RU" sz="3800" b="1" u="sng" smtClean="0"/>
              <a:t>для родителя </a:t>
            </a:r>
            <a:r>
              <a:rPr lang="ru-RU" altLang="ru-RU" sz="3800" b="1" smtClean="0"/>
              <a:t>…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775"/>
            <a:ext cx="838835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Вам нет необходимости посещать школу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Участие и  Ваше, и ребенка в  медиации – добровольное дело, Вы можете в любое время  уйти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 Нет огласки, репутация  ребенка в детском коллективе, его самооценка не страдают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Вся информация остается конфиденциальной, никуда не сообщается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Медиатор не принимает ничью сторону, вы равноправны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Медиатор не осуждает ни Вашего ребенка, ни Ваш стиль воспитания,  не принуждает мириться, </a:t>
            </a:r>
            <a:r>
              <a:rPr lang="ru-RU" altLang="ru-RU" sz="2000" b="1" smtClean="0"/>
              <a:t>помогает сторонам понять друг друга и договориться</a:t>
            </a:r>
            <a:r>
              <a:rPr lang="ru-RU" altLang="ru-RU" sz="2000" smtClean="0"/>
              <a:t>, как возместить нанесенный вред и избежать повторения ситуации в будущем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После медиации дети не испытывают желания отомстить, каждый сохранил достоинство и чувствует себя  уверенно и в безопасности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Риск повторения ситуации минимален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Вы не тратите время, моральные силы, финансы на длительнее разбирательства и судебные тяжбы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 sz="2000" smtClean="0"/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89138"/>
            <a:ext cx="7772400" cy="280828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Школьная служба медиации </a:t>
            </a:r>
            <a:r>
              <a:rPr lang="ru-RU" u="sng" dirty="0" smtClean="0"/>
              <a:t>состоит из: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000" u="sng" dirty="0" smtClean="0"/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dirty="0" smtClean="0"/>
              <a:t> - специально обучившихся технологии и основам  медиации педагогов;</a:t>
            </a:r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800" dirty="0" smtClean="0"/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dirty="0" smtClean="0"/>
              <a:t>- обучающихся нашей школы;</a:t>
            </a:r>
          </a:p>
          <a:p>
            <a:pPr indent="342900" eaLnBrk="1" hangingPunct="1">
              <a:spcBef>
                <a:spcPts val="0"/>
              </a:spcBef>
              <a:buFontTx/>
              <a:buNone/>
              <a:defRPr/>
            </a:pPr>
            <a:endParaRPr lang="ru-RU" sz="800" dirty="0" smtClean="0"/>
          </a:p>
          <a:p>
            <a:pPr indent="342900" eaLnBrk="1" hangingPunct="1">
              <a:spcBef>
                <a:spcPts val="0"/>
              </a:spcBef>
              <a:buFontTx/>
              <a:buNone/>
              <a:defRPr/>
            </a:pPr>
            <a:r>
              <a:rPr lang="ru-RU" dirty="0" smtClean="0"/>
              <a:t>- родителей</a:t>
            </a:r>
          </a:p>
          <a:p>
            <a:pPr eaLnBrk="1" hangingPunct="1">
              <a:buFontTx/>
              <a:buChar char="-"/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76&quot;/&gt;&lt;/object&gt;&lt;object type=&quot;3&quot; unique_id=&quot;10004&quot;&gt;&lt;property id=&quot;20148&quot; value=&quot;5&quot;/&gt;&lt;property id=&quot;20300&quot; value=&quot;Slide 2 - &amp;quot;О школьной медиации за 5 минут…&amp;quot;&quot;/&gt;&lt;property id=&quot;20307&quot; value=&quot;256&quot;/&gt;&lt;/object&gt;&lt;object type=&quot;3&quot; unique_id=&quot;10005&quot;&gt;&lt;property id=&quot;20148&quot; value=&quot;5&quot;/&gt;&lt;property id=&quot;20300&quot; value=&quot;Slide 3 - &amp;quot;Что нужно знать…&amp;quot;&quot;/&gt;&lt;property id=&quot;20307&quot; value=&quot;259&quot;/&gt;&lt;/object&gt;&lt;object type=&quot;3&quot; unique_id=&quot;10006&quot;&gt;&lt;property id=&quot;20148&quot; value=&quot;5&quot;/&gt;&lt;property id=&quot;20300&quot; value=&quot;Slide 4 - &amp;quot;К чему стремится школа…&amp;quot;&quot;/&gt;&lt;property id=&quot;20307&quot; value=&quot;261&quot;/&gt;&lt;/object&gt;&lt;object type=&quot;3&quot; unique_id=&quot;10007&quot;&gt;&lt;property id=&quot;20148&quot; value=&quot;5&quot;/&gt;&lt;property id=&quot;20300&quot; value=&quot;Slide 5 - &amp;quot;Медиация и медиатор…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Школьная медиация и медиатор в школе…&amp;quot;&quot;/&gt;&lt;property id=&quot;20307&quot; value=&quot;272&quot;/&gt;&lt;/object&gt;&lt;object type=&quot;3&quot; unique_id=&quot;10009&quot;&gt;&lt;property id=&quot;20148&quot; value=&quot;5&quot;/&gt;&lt;property id=&quot;20300&quot; value=&quot;Slide 7 - &amp;quot;Что даст медиация школьникам…&amp;quot;&quot;/&gt;&lt;property id=&quot;20307&quot; value=&quot;257&quot;/&gt;&lt;/object&gt;&lt;object type=&quot;3&quot; unique_id=&quot;10010&quot;&gt;&lt;property id=&quot;20148&quot; value=&quot;5&quot;/&gt;&lt;property id=&quot;20300&quot; value=&quot;Slide 8 - &amp;quot;Что важно  для ребенка …&amp;quot;&quot;/&gt;&lt;property id=&quot;20307&quot; value=&quot;260&quot;/&gt;&lt;/object&gt;&lt;object type=&quot;3&quot; unique_id=&quot;10011&quot;&gt;&lt;property id=&quot;20148&quot; value=&quot;5&quot;/&gt;&lt;property id=&quot;20300&quot; value=&quot;Slide 9 - &amp;quot;Что важно для родителя …&amp;quot;&quot;/&gt;&lt;property id=&quot;20307&quot; value=&quot;274&quot;/&gt;&lt;/object&gt;&lt;object type=&quot;3&quot; unique_id=&quot;10012&quot;&gt;&lt;property id=&quot;20148&quot; value=&quot;5&quot;/&gt;&lt;property id=&quot;20300&quot; value=&quot;Slide 10 - &amp;quot;Служба медиации школы – это…&amp;quot;&quot;/&gt;&lt;property id=&quot;20307&quot; value=&quot;264&quot;/&gt;&lt;/object&gt;&lt;object type=&quot;3&quot; unique_id=&quot;10013&quot;&gt;&lt;property id=&quot;20148&quot; value=&quot;5&quot;/&gt;&lt;property id=&quot;20300&quot; value=&quot;Slide 11 - &amp;quot;Что важно знать…&amp;quot;&quot;/&gt;&lt;property id=&quot;20307&quot; value=&quot;265&quot;/&gt;&lt;/object&gt;&lt;object type=&quot;3&quot; unique_id=&quot;10014&quot;&gt;&lt;property id=&quot;20148&quot; value=&quot;5&quot;/&gt;&lt;property id=&quot;20300&quot; value=&quot;Slide 12 - &amp;quot;Правовое обоснование  деятельности службы медиации в школе &amp;quot;&quot;/&gt;&lt;property id=&quot;20307&quot; value=&quot;267&quot;/&gt;&lt;/object&gt;&lt;object type=&quot;3&quot; unique_id=&quot;10015&quot;&gt;&lt;property id=&quot;20148&quot; value=&quot;5&quot;/&gt;&lt;property id=&quot;20300&quot; value=&quot;Slide 13 - &amp;quot;Нормативно-правовые акты  федерального уровня…&amp;quot;&quot;/&gt;&lt;property id=&quot;20307&quot; value=&quot;275&quot;/&gt;&lt;/object&gt;&lt;object type=&quot;3&quot; unique_id=&quot;10016&quot;&gt;&lt;property id=&quot;20148&quot; value=&quot;5&quot;/&gt;&lt;property id=&quot;20300&quot; value=&quot;Slide 14 - &amp;quot;Медиаторами  могут стать  сами школьники…&amp;quot;&quot;/&gt;&lt;property id=&quot;20307&quot; value=&quot;271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703</TotalTime>
  <Words>827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Wingdings</vt:lpstr>
      <vt:lpstr>Calibri</vt:lpstr>
      <vt:lpstr>Слои</vt:lpstr>
      <vt:lpstr>О школьной медиации за 5 минут…</vt:lpstr>
      <vt:lpstr>Что нужно знать…</vt:lpstr>
      <vt:lpstr>К чему стремится школа…</vt:lpstr>
      <vt:lpstr>Медиация и медиатор…</vt:lpstr>
      <vt:lpstr>Школьная медиация и медиатор в школе…</vt:lpstr>
      <vt:lpstr>Что даст медиация школьникам…</vt:lpstr>
      <vt:lpstr>Что важно  для ребенка …</vt:lpstr>
      <vt:lpstr>Что важно для родителя …</vt:lpstr>
      <vt:lpstr>Слайд 9</vt:lpstr>
      <vt:lpstr>Что важно знать…</vt:lpstr>
      <vt:lpstr>Правовое обоснование  деятельности службы медиации в школе </vt:lpstr>
      <vt:lpstr>Нормативно-правовые акты  федерального уровня…</vt:lpstr>
      <vt:lpstr>Медиаторами  могут стать  сами школьники…</vt:lpstr>
      <vt:lpstr>Слайд 14</vt:lpstr>
    </vt:vector>
  </TitlesOfParts>
  <Company>NhT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медиации</dc:title>
  <dc:creator>Zver</dc:creator>
  <cp:lastModifiedBy>Пользователь Windows</cp:lastModifiedBy>
  <cp:revision>35</cp:revision>
  <dcterms:created xsi:type="dcterms:W3CDTF">2016-08-14T04:20:36Z</dcterms:created>
  <dcterms:modified xsi:type="dcterms:W3CDTF">2026-02-11T06:50:12Z</dcterms:modified>
</cp:coreProperties>
</file>